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508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NEU-XT" panose="02020503000000020003" pitchFamily="18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方正大标宋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  <p:embeddedFont>
      <p:font typeface="方正黑体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方正大标宋简体" panose="02010600030101010101" charset="-122"/>
      <p:regular r:id="rId27"/>
    </p:embeddedFont>
    <p:embeddedFont>
      <p:font typeface="方正书宋_GBK" panose="03000509000000000000" pitchFamily="65" charset="-122"/>
      <p:regular r:id="rId28"/>
    </p:embeddedFont>
    <p:embeddedFont>
      <p:font typeface="方正仿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言文二则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66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在下面画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鸿鹄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ɡào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弓缴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zhuó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jiǎo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盘盂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yú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沧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沧凉凉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cānɡ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chānɡ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wéi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wèi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是其智弗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fú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若与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shú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shuí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rǔ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zhī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乎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82898" y="24677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32414" y="247642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17402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155301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0134" y="455044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22809" y="455044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0384" y="561073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58605" y="56107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57705" y="557952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686587" y="2799655"/>
            <a:ext cx="608704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007547" y="2799655"/>
            <a:ext cx="1034791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53441" y="3843258"/>
            <a:ext cx="473767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850060" y="3785218"/>
            <a:ext cx="1034791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257350" y="4847732"/>
            <a:ext cx="733589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876379" y="4847733"/>
            <a:ext cx="489251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117402" y="5902686"/>
            <a:ext cx="75091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120510" y="5871805"/>
            <a:ext cx="460116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442450" y="5889058"/>
            <a:ext cx="675007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8769" y="841079"/>
            <a:ext cx="422904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514" y="1779583"/>
            <a:ext cx="11099424" cy="1576092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0578"/>
              </p:ext>
            </p:extLst>
          </p:nvPr>
        </p:nvGraphicFramePr>
        <p:xfrm>
          <a:off x="574454" y="23164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581691"/>
              </p:ext>
            </p:extLst>
          </p:nvPr>
        </p:nvGraphicFramePr>
        <p:xfrm>
          <a:off x="2917962" y="2307774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394835"/>
              </p:ext>
            </p:extLst>
          </p:nvPr>
        </p:nvGraphicFramePr>
        <p:xfrm>
          <a:off x="5264348" y="2312758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28434"/>
              </p:ext>
            </p:extLst>
          </p:nvPr>
        </p:nvGraphicFramePr>
        <p:xfrm>
          <a:off x="7610734" y="23164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065009"/>
              </p:ext>
            </p:extLst>
          </p:nvPr>
        </p:nvGraphicFramePr>
        <p:xfrm>
          <a:off x="9588155" y="23164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80"/>
            <a:ext cx="1094179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三、联系上下文解释加点的字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并写出第</a:t>
            </a: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句和最后</a:t>
            </a: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句的意思。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通国之善弈者也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孰为汝多知乎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为是其智弗若与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弗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sz="3400" u="sng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孔子东游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见两小儿辩斗。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辩斗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68903" y="2431110"/>
            <a:ext cx="24657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善于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擅长。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09076" y="3221048"/>
            <a:ext cx="58528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弈秋是全国最擅长下棋的人。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67650" y="40106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谁。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482413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不如。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47537" y="5527994"/>
            <a:ext cx="24657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争辩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争论。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74602" y="273212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82743" y="428582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692447" y="511209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44480" y="51319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43540" y="58357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09293" y="587984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80"/>
            <a:ext cx="1094179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我以日始出时去人近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而日中时远也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孔子不能决也。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1819871" y="168215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认为。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49314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正午。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3718" y="4010568"/>
            <a:ext cx="24657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判断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裁决。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4794084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孔子无法判断孰是孰非。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12536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93531" y="125366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826838" y="126229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726953" y="35643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85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5"/>
            <a:ext cx="1066224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四、下列句子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哪一句的朗读停顿不正确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援弓缴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而射之。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与之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俱学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弗若之矣。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孰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多知乎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日初出大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如车盖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及日中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则如盘盂。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9219501" y="10387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291</Words>
  <Application>Microsoft Office PowerPoint</Application>
  <PresentationFormat>宽屏</PresentationFormat>
  <Paragraphs>81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华文宋体</vt:lpstr>
      <vt:lpstr>Calibri</vt:lpstr>
      <vt:lpstr>汉仪雅酷黑 95W</vt:lpstr>
      <vt:lpstr>NEU-BZ</vt:lpstr>
      <vt:lpstr>NEU-XT</vt:lpstr>
      <vt:lpstr>方正隶变_GBK</vt:lpstr>
      <vt:lpstr>宋体</vt:lpstr>
      <vt:lpstr>NEU-HZ</vt:lpstr>
      <vt:lpstr>方正大标宋_GBK</vt:lpstr>
      <vt:lpstr>方正小标宋_GBK</vt:lpstr>
      <vt:lpstr>方正楷体_GBK</vt:lpstr>
      <vt:lpstr>Arial</vt:lpstr>
      <vt:lpstr>方正黑体_GBK</vt:lpstr>
      <vt:lpstr>Wingdings</vt:lpstr>
      <vt:lpstr>Times New Roman</vt:lpstr>
      <vt:lpstr>微软雅黑</vt:lpstr>
      <vt:lpstr>方正大标宋简体</vt:lpstr>
      <vt:lpstr>方正书宋_GBK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2026-03-18T00:48:35Z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